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2918400" cy="43891200"/>
  <p:notesSz cx="6858000" cy="9144000"/>
  <p:defaultTextStyle>
    <a:defPPr>
      <a:defRPr lang="en-US"/>
    </a:defPPr>
    <a:lvl1pPr marL="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6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31"/>
    <p:restoredTop sz="94712"/>
  </p:normalViewPr>
  <p:slideViewPr>
    <p:cSldViewPr snapToGrid="0" snapToObjects="1">
      <p:cViewPr>
        <p:scale>
          <a:sx n="40" d="100"/>
          <a:sy n="40" d="100"/>
        </p:scale>
        <p:origin x="2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7183123"/>
            <a:ext cx="27980640" cy="15280640"/>
          </a:xfrm>
        </p:spPr>
        <p:txBody>
          <a:bodyPr anchor="b"/>
          <a:lstStyle>
            <a:lvl1pPr algn="ctr">
              <a:defRPr sz="21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23053043"/>
            <a:ext cx="24688800" cy="10596877"/>
          </a:xfrm>
        </p:spPr>
        <p:txBody>
          <a:bodyPr/>
          <a:lstStyle>
            <a:lvl1pPr marL="0" indent="0" algn="ctr">
              <a:buNone/>
              <a:defRPr sz="8640"/>
            </a:lvl1pPr>
            <a:lvl2pPr marL="1645920" indent="0" algn="ctr">
              <a:buNone/>
              <a:defRPr sz="7200"/>
            </a:lvl2pPr>
            <a:lvl3pPr marL="3291840" indent="0" algn="ctr">
              <a:buNone/>
              <a:defRPr sz="6480"/>
            </a:lvl3pPr>
            <a:lvl4pPr marL="4937760" indent="0" algn="ctr">
              <a:buNone/>
              <a:defRPr sz="5760"/>
            </a:lvl4pPr>
            <a:lvl5pPr marL="6583680" indent="0" algn="ctr">
              <a:buNone/>
              <a:defRPr sz="5760"/>
            </a:lvl5pPr>
            <a:lvl6pPr marL="8229600" indent="0" algn="ctr">
              <a:buNone/>
              <a:defRPr sz="5760"/>
            </a:lvl6pPr>
            <a:lvl7pPr marL="9875520" indent="0" algn="ctr">
              <a:buNone/>
              <a:defRPr sz="5760"/>
            </a:lvl7pPr>
            <a:lvl8pPr marL="11521440" indent="0" algn="ctr">
              <a:buNone/>
              <a:defRPr sz="5760"/>
            </a:lvl8pPr>
            <a:lvl9pPr marL="13167360" indent="0" algn="ctr">
              <a:buNone/>
              <a:defRPr sz="5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7C9D-ADE0-BB43-8BBE-6221A739487B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18E2-7466-5848-BD75-FC9C9B3017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7C9D-ADE0-BB43-8BBE-6221A739487B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18E2-7466-5848-BD75-FC9C9B3017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2336800"/>
            <a:ext cx="7098030" cy="37195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2336800"/>
            <a:ext cx="20882610" cy="37195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7C9D-ADE0-BB43-8BBE-6221A739487B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18E2-7466-5848-BD75-FC9C9B3017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7C9D-ADE0-BB43-8BBE-6221A739487B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18E2-7466-5848-BD75-FC9C9B3017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10942333"/>
            <a:ext cx="28392120" cy="18257517"/>
          </a:xfrm>
        </p:spPr>
        <p:txBody>
          <a:bodyPr anchor="b"/>
          <a:lstStyle>
            <a:lvl1pPr>
              <a:defRPr sz="21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29372573"/>
            <a:ext cx="28392120" cy="9601197"/>
          </a:xfrm>
        </p:spPr>
        <p:txBody>
          <a:bodyPr/>
          <a:lstStyle>
            <a:lvl1pPr marL="0" indent="0">
              <a:buNone/>
              <a:defRPr sz="8640">
                <a:solidFill>
                  <a:schemeClr val="tx1"/>
                </a:solidFill>
              </a:defRPr>
            </a:lvl1pPr>
            <a:lvl2pPr marL="164592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291840" indent="0">
              <a:buNone/>
              <a:defRPr sz="6480">
                <a:solidFill>
                  <a:schemeClr val="tx1">
                    <a:tint val="75000"/>
                  </a:schemeClr>
                </a:solidFill>
              </a:defRPr>
            </a:lvl3pPr>
            <a:lvl4pPr marL="49377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4pPr>
            <a:lvl5pPr marL="65836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5pPr>
            <a:lvl6pPr marL="822960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6pPr>
            <a:lvl7pPr marL="987552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7pPr>
            <a:lvl8pPr marL="1152144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8pPr>
            <a:lvl9pPr marL="1316736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7C9D-ADE0-BB43-8BBE-6221A739487B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18E2-7466-5848-BD75-FC9C9B3017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11684000"/>
            <a:ext cx="13990320" cy="27848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11684000"/>
            <a:ext cx="13990320" cy="27848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7C9D-ADE0-BB43-8BBE-6221A739487B}" type="datetimeFigureOut">
              <a:rPr lang="en-US" smtClean="0"/>
              <a:t>8/3/17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18E2-7466-5848-BD75-FC9C9B3017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336810"/>
            <a:ext cx="28392120" cy="848360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10759443"/>
            <a:ext cx="13926024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16032480"/>
            <a:ext cx="13926024" cy="2358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10759443"/>
            <a:ext cx="13994608" cy="527303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16032480"/>
            <a:ext cx="13994608" cy="2358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7C9D-ADE0-BB43-8BBE-6221A739487B}" type="datetimeFigureOut">
              <a:rPr lang="en-US" smtClean="0"/>
              <a:t>8/3/17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18E2-7466-5848-BD75-FC9C9B3017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7C9D-ADE0-BB43-8BBE-6221A739487B}" type="datetimeFigureOut">
              <a:rPr lang="en-US" smtClean="0"/>
              <a:t>8/3/17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18E2-7466-5848-BD75-FC9C9B3017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7C9D-ADE0-BB43-8BBE-6221A739487B}" type="datetimeFigureOut">
              <a:rPr lang="en-US" smtClean="0"/>
              <a:t>8/3/17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18E2-7466-5848-BD75-FC9C9B3017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6319530"/>
            <a:ext cx="16664940" cy="31191200"/>
          </a:xfrm>
        </p:spPr>
        <p:txBody>
          <a:bodyPr/>
          <a:lstStyle>
            <a:lvl1pPr>
              <a:defRPr sz="11520"/>
            </a:lvl1pPr>
            <a:lvl2pPr>
              <a:defRPr sz="10080"/>
            </a:lvl2pPr>
            <a:lvl3pPr>
              <a:defRPr sz="864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7C9D-ADE0-BB43-8BBE-6221A739487B}" type="datetimeFigureOut">
              <a:rPr lang="en-US" smtClean="0"/>
              <a:t>8/3/17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18E2-7466-5848-BD75-FC9C9B3017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926080"/>
            <a:ext cx="10617041" cy="1024128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6319530"/>
            <a:ext cx="16664940" cy="31191200"/>
          </a:xfrm>
        </p:spPr>
        <p:txBody>
          <a:bodyPr anchor="t"/>
          <a:lstStyle>
            <a:lvl1pPr marL="0" indent="0">
              <a:buNone/>
              <a:defRPr sz="11520"/>
            </a:lvl1pPr>
            <a:lvl2pPr marL="1645920" indent="0">
              <a:buNone/>
              <a:defRPr sz="10080"/>
            </a:lvl2pPr>
            <a:lvl3pPr marL="3291840" indent="0">
              <a:buNone/>
              <a:defRPr sz="8640"/>
            </a:lvl3pPr>
            <a:lvl4pPr marL="4937760" indent="0">
              <a:buNone/>
              <a:defRPr sz="7200"/>
            </a:lvl4pPr>
            <a:lvl5pPr marL="6583680" indent="0">
              <a:buNone/>
              <a:defRPr sz="7200"/>
            </a:lvl5pPr>
            <a:lvl6pPr marL="8229600" indent="0">
              <a:buNone/>
              <a:defRPr sz="7200"/>
            </a:lvl6pPr>
            <a:lvl7pPr marL="9875520" indent="0">
              <a:buNone/>
              <a:defRPr sz="7200"/>
            </a:lvl7pPr>
            <a:lvl8pPr marL="11521440" indent="0">
              <a:buNone/>
              <a:defRPr sz="7200"/>
            </a:lvl8pPr>
            <a:lvl9pPr marL="13167360" indent="0">
              <a:buNone/>
              <a:defRPr sz="72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3167360"/>
            <a:ext cx="10617041" cy="24394163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7C9D-ADE0-BB43-8BBE-6221A739487B}" type="datetimeFigureOut">
              <a:rPr lang="en-US" smtClean="0"/>
              <a:t>8/3/17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18E2-7466-5848-BD75-FC9C9B3017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2336810"/>
            <a:ext cx="28392120" cy="8483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11684000"/>
            <a:ext cx="28392120" cy="2784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57C9D-ADE0-BB43-8BBE-6221A739487B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40680650"/>
            <a:ext cx="1110996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40680650"/>
            <a:ext cx="7406640" cy="2336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018E2-7466-5848-BD75-FC9C9B301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2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15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90000"/>
        </a:lnSpc>
        <a:spcBef>
          <a:spcPts val="36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emf"/><Relationship Id="rId8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 descr="CIRES Logo N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74841" y="1650909"/>
            <a:ext cx="3728119" cy="1793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42375500"/>
            <a:ext cx="32918400" cy="15156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quarter" idx="4294967295"/>
          </p:nvPr>
        </p:nvSpPr>
        <p:spPr bwMode="auto">
          <a:xfrm>
            <a:off x="1" y="42375501"/>
            <a:ext cx="32918400" cy="15335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457200" tIns="228600" rIns="457200" bIns="228600" anchor="ctr"/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venir Next" charset="0"/>
                <a:ea typeface="Avenir Next" charset="0"/>
                <a:cs typeface="Avenir Next" charset="0"/>
              </a:rPr>
              <a:t>NOAA RESEARCH  •  EARTH SYSTEM RESEARCH LABORATORY  •  GLOBAL SYSTEMS DIVISION</a:t>
            </a:r>
          </a:p>
        </p:txBody>
      </p:sp>
      <p:sp>
        <p:nvSpPr>
          <p:cNvPr id="6" name="Title 10"/>
          <p:cNvSpPr txBox="1">
            <a:spLocks/>
          </p:cNvSpPr>
          <p:nvPr/>
        </p:nvSpPr>
        <p:spPr bwMode="auto">
          <a:xfrm>
            <a:off x="1" y="188913"/>
            <a:ext cx="32918400" cy="19954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3291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376092"/>
                </a:solidFill>
                <a:latin typeface="Avenir Next" charset="0"/>
                <a:ea typeface="Avenir Next" charset="0"/>
                <a:cs typeface="Avenir Next" charset="0"/>
              </a:rPr>
              <a:t>The FIM-</a:t>
            </a:r>
            <a:r>
              <a:rPr lang="en-US" sz="8000" b="1" dirty="0" err="1" smtClean="0">
                <a:solidFill>
                  <a:srgbClr val="376092"/>
                </a:solidFill>
                <a:latin typeface="Avenir Next" charset="0"/>
                <a:ea typeface="Avenir Next" charset="0"/>
                <a:cs typeface="Avenir Next" charset="0"/>
              </a:rPr>
              <a:t>iHYCOM</a:t>
            </a:r>
            <a:r>
              <a:rPr lang="en-US" sz="8000" b="1" dirty="0" smtClean="0">
                <a:solidFill>
                  <a:srgbClr val="376092"/>
                </a:solidFill>
                <a:latin typeface="Avenir Next" charset="0"/>
                <a:ea typeface="Avenir Next" charset="0"/>
                <a:cs typeface="Avenir Next" charset="0"/>
              </a:rPr>
              <a:t> Model in </a:t>
            </a:r>
            <a:r>
              <a:rPr lang="en-US" sz="8000" b="1" dirty="0" err="1" smtClean="0">
                <a:solidFill>
                  <a:srgbClr val="376092"/>
                </a:solidFill>
                <a:latin typeface="Avenir Next" charset="0"/>
                <a:ea typeface="Avenir Next" charset="0"/>
                <a:cs typeface="Avenir Next" charset="0"/>
              </a:rPr>
              <a:t>SubX</a:t>
            </a:r>
            <a:r>
              <a:rPr lang="en-US" sz="8000" b="1" dirty="0" smtClean="0">
                <a:solidFill>
                  <a:srgbClr val="376092"/>
                </a:solidFill>
                <a:latin typeface="Avenir Next" charset="0"/>
                <a:ea typeface="Avenir Next" charset="0"/>
                <a:cs typeface="Avenir Next" charset="0"/>
              </a:rPr>
              <a:t>: Evaluation of </a:t>
            </a:r>
            <a:r>
              <a:rPr lang="en-US" sz="8000" b="1" dirty="0" err="1" smtClean="0">
                <a:solidFill>
                  <a:srgbClr val="376092"/>
                </a:solidFill>
                <a:latin typeface="Avenir Next" charset="0"/>
                <a:ea typeface="Avenir Next" charset="0"/>
                <a:cs typeface="Avenir Next" charset="0"/>
              </a:rPr>
              <a:t>Subseasonal</a:t>
            </a:r>
            <a:r>
              <a:rPr lang="en-US" sz="8000" b="1" dirty="0" smtClean="0">
                <a:solidFill>
                  <a:srgbClr val="376092"/>
                </a:solidFill>
                <a:latin typeface="Avenir Next" charset="0"/>
                <a:ea typeface="Avenir Next" charset="0"/>
                <a:cs typeface="Avenir Next" charset="0"/>
              </a:rPr>
              <a:t> Drift</a:t>
            </a:r>
          </a:p>
        </p:txBody>
      </p:sp>
      <p:sp>
        <p:nvSpPr>
          <p:cNvPr id="8" name="Text Placeholder 19"/>
          <p:cNvSpPr txBox="1">
            <a:spLocks/>
          </p:cNvSpPr>
          <p:nvPr/>
        </p:nvSpPr>
        <p:spPr bwMode="auto">
          <a:xfrm>
            <a:off x="2460172" y="1650908"/>
            <a:ext cx="26865942" cy="190684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3686861" rtl="0" eaLnBrk="1" latinLnBrk="0" hangingPunct="1">
              <a:defRPr sz="4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43430" algn="l" defTabSz="3686861" rtl="0" eaLnBrk="1" latinLnBrk="0" hangingPunct="1">
              <a:defRPr sz="72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86861" algn="l" defTabSz="3686861" rtl="0" eaLnBrk="1" latinLnBrk="0" hangingPunct="1">
              <a:defRPr sz="72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530291" algn="l" defTabSz="3686861" rtl="0" eaLnBrk="1" latinLnBrk="0" hangingPunct="1">
              <a:defRPr sz="72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373722" algn="l" defTabSz="3686861" rtl="0" eaLnBrk="1" latinLnBrk="0" hangingPunct="1">
              <a:defRPr sz="72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217152" algn="l" defTabSz="3686861" rtl="0" eaLnBrk="1" latinLnBrk="0" hangingPunct="1">
              <a:defRPr sz="72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060582" algn="l" defTabSz="3686861" rtl="0" eaLnBrk="1" latinLnBrk="0" hangingPunct="1">
              <a:defRPr sz="72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904013" algn="l" defTabSz="3686861" rtl="0" eaLnBrk="1" latinLnBrk="0" hangingPunct="1">
              <a:defRPr sz="72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747443" algn="l" defTabSz="3686861" rtl="0" eaLnBrk="1" latinLnBrk="0" hangingPunct="1">
              <a:defRPr sz="72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Benjamin W. Green</a:t>
            </a:r>
            <a:r>
              <a:rPr lang="en-US" sz="4800" b="1" baseline="30000" dirty="0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*,1,2</a:t>
            </a:r>
            <a:r>
              <a:rPr lang="en-US" sz="4800" b="1" dirty="0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, Shan Sun</a:t>
            </a:r>
            <a:r>
              <a:rPr lang="en-US" sz="4800" b="1" baseline="30000" dirty="0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1,2</a:t>
            </a:r>
            <a:r>
              <a:rPr lang="en-US" sz="4800" b="1" dirty="0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, Stanley G. Benjamin</a:t>
            </a:r>
            <a:r>
              <a:rPr lang="en-US" sz="4800" b="1" baseline="30000" dirty="0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1</a:t>
            </a:r>
            <a:r>
              <a:rPr lang="en-US" sz="4800" b="1" dirty="0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, Georg A. Grell</a:t>
            </a:r>
            <a:r>
              <a:rPr lang="en-US" sz="4800" b="1" baseline="30000" dirty="0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1</a:t>
            </a:r>
            <a:r>
              <a:rPr lang="en-US" sz="4800" b="1" dirty="0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, and </a:t>
            </a:r>
            <a:r>
              <a:rPr lang="en-US" sz="4800" b="1" dirty="0" err="1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Haiqin</a:t>
            </a:r>
            <a:r>
              <a:rPr lang="en-US" sz="4800" b="1" dirty="0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 Li</a:t>
            </a:r>
            <a:r>
              <a:rPr lang="en-US" sz="4800" b="1" baseline="30000" dirty="0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1,2</a:t>
            </a:r>
          </a:p>
          <a:p>
            <a:pPr algn="ctr"/>
            <a:r>
              <a:rPr lang="en-US" sz="4800" b="1" baseline="30000" dirty="0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*</a:t>
            </a:r>
            <a:r>
              <a:rPr lang="en-US" sz="4800" b="1" dirty="0" err="1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ben.green@noaa.gov</a:t>
            </a:r>
            <a:r>
              <a:rPr lang="en-US" sz="4800" b="1" dirty="0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;</a:t>
            </a:r>
            <a:r>
              <a:rPr lang="en-US" sz="4800" b="1" baseline="30000" dirty="0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 1</a:t>
            </a:r>
            <a:r>
              <a:rPr lang="en-US" sz="4800" b="1" dirty="0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NOAA/ESRL/GSD, Boulder, CO; </a:t>
            </a:r>
            <a:r>
              <a:rPr lang="en-US" sz="4800" b="1" baseline="30000" dirty="0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2</a:t>
            </a:r>
            <a:r>
              <a:rPr lang="en-US" sz="4800" b="1" dirty="0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CIRES/CU, Boulder, CO</a:t>
            </a:r>
            <a:endParaRPr lang="en-US" sz="4800" b="1" baseline="30000" dirty="0" smtClean="0">
              <a:solidFill>
                <a:srgbClr val="404040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10" name="Picture 16" descr="NOAA-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1171643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 rot="5400000">
            <a:off x="11177906" y="9272590"/>
            <a:ext cx="26895708" cy="1600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algn="ctr">
            <a:solidFill>
              <a:schemeClr val="bg2"/>
            </a:solidFill>
            <a:miter lim="800000"/>
            <a:headEnd/>
            <a:tailEnd/>
          </a:ln>
        </p:spPr>
        <p:txBody>
          <a:bodyPr lIns="457200" tIns="91440"/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  <a:cs typeface="Myriad Pro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 rot="5400000">
            <a:off x="512238" y="3556614"/>
            <a:ext cx="15463751" cy="1600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algn="ctr">
            <a:solidFill>
              <a:schemeClr val="bg2"/>
            </a:solidFill>
            <a:miter lim="800000"/>
            <a:headEnd/>
            <a:tailEnd/>
          </a:ln>
        </p:spPr>
        <p:txBody>
          <a:bodyPr lIns="457200" tIns="91440"/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  <a:cs typeface="Myriad Pro"/>
            </a:endParaRPr>
          </a:p>
        </p:txBody>
      </p:sp>
      <p:sp>
        <p:nvSpPr>
          <p:cNvPr id="16" name="Text Placeholder 20"/>
          <p:cNvSpPr txBox="1">
            <a:spLocks/>
          </p:cNvSpPr>
          <p:nvPr/>
        </p:nvSpPr>
        <p:spPr bwMode="auto">
          <a:xfrm>
            <a:off x="243113" y="3825735"/>
            <a:ext cx="16002001" cy="154637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228600" tIns="91440" rIns="228600" bIns="91440" numCol="1" anchor="t" anchorCtr="0" compatLnSpc="1">
            <a:prstTxWarp prst="textNoShape">
              <a:avLst/>
            </a:prstTxWarp>
          </a:bodyPr>
          <a:lstStyle>
            <a:lvl1pPr marL="822960" indent="-82296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688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0664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5256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3444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9903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8000" b="1" dirty="0" smtClean="0">
                <a:solidFill>
                  <a:srgbClr val="376092"/>
                </a:solidFill>
                <a:latin typeface="Avenir Next" charset="0"/>
                <a:ea typeface="Avenir Next" charset="0"/>
                <a:cs typeface="Avenir Next" charset="0"/>
              </a:rPr>
              <a:t>Introduction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48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The Flow-following Icosahedral Model (FIM) is coupled to an icosahedral-grid version of the Hybrid Coordinate Ocean Model (HYCOM). This novel coupled modeling system (FIM-</a:t>
            </a:r>
            <a:r>
              <a:rPr lang="en-US" sz="4800" dirty="0" err="1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iHYCOM</a:t>
            </a:r>
            <a:r>
              <a:rPr lang="en-US" sz="48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) is unique in that the horizontal grids of both component models are matched, so no interpolation is needed to calculate air-sea fluxes. A version of FIM-</a:t>
            </a:r>
            <a:r>
              <a:rPr lang="en-US" sz="4800" dirty="0" err="1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iHYCOM</a:t>
            </a:r>
            <a:r>
              <a:rPr lang="en-US" sz="48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 (“FIMr1.1”) is a participant model in the </a:t>
            </a:r>
            <a:r>
              <a:rPr lang="en-US" sz="4800" dirty="0" err="1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SubX</a:t>
            </a:r>
            <a:r>
              <a:rPr lang="en-US" sz="48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 project. </a:t>
            </a:r>
            <a:r>
              <a:rPr lang="en-US" sz="4800" dirty="0" err="1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Hindcast</a:t>
            </a:r>
            <a:r>
              <a:rPr lang="en-US" sz="48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 data have been provided to CPC and have been made available for download through IRI. Real-time forecasts out to 32 days are made using a 4-member time-lagged ensemble initialized at 1200 and 1800 UTC every Tuesday, plus 0000 and 0600 UTC every Wednesday, and are provided on a weekly basis. Because FIM-</a:t>
            </a:r>
            <a:r>
              <a:rPr lang="en-US" sz="4800" dirty="0" err="1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iHYCOM</a:t>
            </a:r>
            <a:r>
              <a:rPr lang="en-US" sz="48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 is a fairly new modeling system, it is essential that systematic biases be identified and, where possible, reduced or eliminated </a:t>
            </a:r>
            <a:r>
              <a:rPr lang="en-US" sz="4800" i="1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via improvements to the model code</a:t>
            </a:r>
            <a:r>
              <a:rPr lang="en-US" sz="48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; the remaining biases can only be removed during post-processing. Moreover, looking at the evolution of bias as a function of forecast lead time can give insight into “model drift” and adjustment towards the model’s internal climatology.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 rot="5400000">
            <a:off x="2662128" y="17138462"/>
            <a:ext cx="11163969" cy="1600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algn="ctr">
            <a:solidFill>
              <a:schemeClr val="bg2"/>
            </a:solidFill>
            <a:miter lim="800000"/>
            <a:headEnd/>
            <a:tailEnd/>
          </a:ln>
        </p:spPr>
        <p:txBody>
          <a:bodyPr lIns="457200" tIns="91440"/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  <a:cs typeface="Myriad Pro"/>
            </a:endParaRPr>
          </a:p>
        </p:txBody>
      </p:sp>
      <p:sp>
        <p:nvSpPr>
          <p:cNvPr id="18" name="Text Placeholder 20"/>
          <p:cNvSpPr txBox="1">
            <a:spLocks/>
          </p:cNvSpPr>
          <p:nvPr/>
        </p:nvSpPr>
        <p:spPr bwMode="auto">
          <a:xfrm>
            <a:off x="243112" y="20731117"/>
            <a:ext cx="16002001" cy="864398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228600" tIns="91440" rIns="228600" bIns="91440" numCol="2" spcCol="91440" anchor="t" anchorCtr="0" compatLnSpc="1">
            <a:prstTxWarp prst="textNoShape">
              <a:avLst/>
            </a:prstTxWarp>
          </a:bodyPr>
          <a:lstStyle>
            <a:lvl1pPr marL="822960" indent="-82296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688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0664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5256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3444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9903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4800" b="1" dirty="0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FIM configuration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2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Initial conditions from CFS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2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Horizontal res: ~60 km (“G7”)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2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64 vertical layers in Adaptive </a:t>
            </a:r>
            <a:r>
              <a:rPr lang="en-US" sz="4200" dirty="0" err="1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Lagrangian</a:t>
            </a:r>
            <a:r>
              <a:rPr lang="en-US" sz="42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-Eulerian (ALE) hybrid </a:t>
            </a:r>
            <a:r>
              <a:rPr lang="en-US" sz="4200" dirty="0" err="1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n-US" sz="4200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-𝜃</a:t>
            </a:r>
            <a:r>
              <a:rPr lang="en-US" sz="42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 coordinates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2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Upgraded version of </a:t>
            </a:r>
            <a:r>
              <a:rPr lang="en-US" sz="4200" dirty="0" err="1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Grell</a:t>
            </a:r>
            <a:r>
              <a:rPr lang="en-US" sz="42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 and Freitas (2014) convection scheme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2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GFS physics, otherwise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2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90 second dynamic time step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2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180 second physics/coupling time step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4800" b="1" dirty="0" err="1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iHYCOM</a:t>
            </a:r>
            <a:r>
              <a:rPr lang="en-US" sz="4800" b="1" dirty="0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 configuration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2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Initial conditions from CFS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2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Horizontal res: ~60 km (“G7”)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2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32 vertical layers in ALE hybrid </a:t>
            </a:r>
            <a:r>
              <a:rPr lang="en-US" sz="4400" dirty="0" err="1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σ</a:t>
            </a:r>
            <a:r>
              <a:rPr lang="en-US" sz="4400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-𝜌</a:t>
            </a:r>
            <a:r>
              <a:rPr lang="en-US" sz="42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 coordinates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2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Simple ENLOAN ice model</a:t>
            </a:r>
            <a:endParaRPr lang="en-US" sz="4800" dirty="0" smtClean="0">
              <a:solidFill>
                <a:srgbClr val="40404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endParaRPr lang="en-US" sz="4800" dirty="0" smtClean="0">
              <a:solidFill>
                <a:srgbClr val="40404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 Placeholder 20"/>
          <p:cNvSpPr txBox="1">
            <a:spLocks/>
          </p:cNvSpPr>
          <p:nvPr/>
        </p:nvSpPr>
        <p:spPr bwMode="auto">
          <a:xfrm>
            <a:off x="243112" y="19587249"/>
            <a:ext cx="16002001" cy="126946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228600" tIns="91440" rIns="228600" bIns="91440" numCol="1" anchor="t" anchorCtr="0" compatLnSpc="1">
            <a:prstTxWarp prst="textNoShape">
              <a:avLst/>
            </a:prstTxWarp>
          </a:bodyPr>
          <a:lstStyle>
            <a:lvl1pPr marL="822960" indent="-82296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688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0664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5256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3444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9903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8000" b="1" dirty="0" smtClean="0">
                <a:solidFill>
                  <a:srgbClr val="376092"/>
                </a:solidFill>
                <a:latin typeface="Avenir Next" charset="0"/>
                <a:ea typeface="Avenir Next" charset="0"/>
                <a:cs typeface="Avenir Next" charset="0"/>
              </a:rPr>
              <a:t>FIM-</a:t>
            </a:r>
            <a:r>
              <a:rPr lang="en-US" sz="8000" b="1" dirty="0" err="1" smtClean="0">
                <a:solidFill>
                  <a:srgbClr val="376092"/>
                </a:solidFill>
                <a:latin typeface="Avenir Next" charset="0"/>
                <a:ea typeface="Avenir Next" charset="0"/>
                <a:cs typeface="Avenir Next" charset="0"/>
              </a:rPr>
              <a:t>iHYCOM</a:t>
            </a:r>
            <a:r>
              <a:rPr lang="en-US" sz="8000" b="1" dirty="0" smtClean="0">
                <a:solidFill>
                  <a:srgbClr val="376092"/>
                </a:solidFill>
                <a:latin typeface="Avenir Next" charset="0"/>
                <a:ea typeface="Avenir Next" charset="0"/>
                <a:cs typeface="Avenir Next" charset="0"/>
              </a:rPr>
              <a:t> overview </a:t>
            </a:r>
          </a:p>
        </p:txBody>
      </p:sp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4100" y="24706943"/>
            <a:ext cx="7448821" cy="6014501"/>
          </a:xfrm>
          <a:prstGeom prst="rect">
            <a:avLst/>
          </a:prstGeom>
        </p:spPr>
      </p:pic>
      <p:sp>
        <p:nvSpPr>
          <p:cNvPr id="21" name="Text Placeholder 20"/>
          <p:cNvSpPr txBox="1">
            <a:spLocks/>
          </p:cNvSpPr>
          <p:nvPr/>
        </p:nvSpPr>
        <p:spPr bwMode="auto">
          <a:xfrm>
            <a:off x="2882900" y="29430852"/>
            <a:ext cx="13362213" cy="12377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228600" tIns="91440" rIns="228600" bIns="91440" numCol="1" anchor="t" anchorCtr="0" compatLnSpc="1">
            <a:prstTxWarp prst="textNoShape">
              <a:avLst/>
            </a:prstTxWarp>
          </a:bodyPr>
          <a:lstStyle>
            <a:lvl1pPr marL="822960" indent="-82296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688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0664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5256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3444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9903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3600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Fig 1: FIM-</a:t>
            </a:r>
            <a:r>
              <a:rPr lang="en-US" sz="3600" dirty="0" err="1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iHYCOM</a:t>
            </a:r>
            <a:r>
              <a:rPr lang="en-US" sz="3600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 grids</a:t>
            </a:r>
            <a:endParaRPr lang="en-US" sz="3600" dirty="0" smtClean="0">
              <a:solidFill>
                <a:srgbClr val="40404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 rot="5400000">
            <a:off x="2707630" y="28524917"/>
            <a:ext cx="11072966" cy="1600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algn="ctr">
            <a:solidFill>
              <a:schemeClr val="bg2"/>
            </a:solidFill>
            <a:miter lim="800000"/>
            <a:headEnd/>
            <a:tailEnd/>
          </a:ln>
        </p:spPr>
        <p:txBody>
          <a:bodyPr lIns="457200" tIns="91440"/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  <a:cs typeface="Myriad Pro"/>
            </a:endParaRPr>
          </a:p>
        </p:txBody>
      </p:sp>
      <p:sp>
        <p:nvSpPr>
          <p:cNvPr id="23" name="Text Placeholder 20"/>
          <p:cNvSpPr txBox="1">
            <a:spLocks/>
          </p:cNvSpPr>
          <p:nvPr/>
        </p:nvSpPr>
        <p:spPr bwMode="auto">
          <a:xfrm>
            <a:off x="243112" y="30989430"/>
            <a:ext cx="16002001" cy="1107296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228600" tIns="91440" rIns="228600" bIns="91440" numCol="1" anchor="t" anchorCtr="0" compatLnSpc="1">
            <a:prstTxWarp prst="textNoShape">
              <a:avLst/>
            </a:prstTxWarp>
          </a:bodyPr>
          <a:lstStyle>
            <a:lvl1pPr marL="822960" indent="-82296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688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0664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5256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3444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9903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8000" b="1" dirty="0" smtClean="0">
                <a:solidFill>
                  <a:srgbClr val="376092"/>
                </a:solidFill>
                <a:latin typeface="Avenir Next" charset="0"/>
                <a:ea typeface="Avenir Next" charset="0"/>
                <a:cs typeface="Avenir Next" charset="0"/>
              </a:rPr>
              <a:t>Data Processing Methods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48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Following the </a:t>
            </a:r>
            <a:r>
              <a:rPr lang="en-US" sz="4800" dirty="0" err="1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SubX</a:t>
            </a:r>
            <a:r>
              <a:rPr lang="en-US" sz="48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 protocol, model data is output daily on a 1°x1° grid. For all results shown here, the </a:t>
            </a:r>
            <a:r>
              <a:rPr lang="en-US" sz="4800" i="1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ensemble mean forecast</a:t>
            </a:r>
            <a:r>
              <a:rPr lang="en-US" sz="48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 (of the 4-member time-lagged ensemble) is used. Then, </a:t>
            </a:r>
            <a:r>
              <a:rPr lang="en-US" sz="4800" i="1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weekly</a:t>
            </a:r>
            <a:r>
              <a:rPr lang="en-US" sz="48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 averages (e.g., week 1 = days 1 through 7) are calculated. These weekly averages are composited by </a:t>
            </a:r>
            <a:r>
              <a:rPr lang="en-US" sz="4800" i="1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target season</a:t>
            </a:r>
            <a:r>
              <a:rPr lang="en-US" sz="48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: for example, a forecast initialized Wednesday 14 May 2014 will have its “week 4” (valid 4-10 June) placed into a “JJA” bin because the middle of week 4 (7 June) falls into JJA; however, the “week 3” forecast from the same initialization has a mid-week date of 31 May, and is </a:t>
            </a:r>
            <a:r>
              <a:rPr lang="en-US" sz="4800" b="1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not</a:t>
            </a:r>
            <a:r>
              <a:rPr lang="en-US" sz="48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 placed into the JJA bin.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48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FIM is benchmarked against date-matched CFSv2 (re)forecasts that are both verified against CFS (re)analyses, which is the source of initial conditions for both models.</a:t>
            </a:r>
          </a:p>
        </p:txBody>
      </p:sp>
      <p:sp>
        <p:nvSpPr>
          <p:cNvPr id="24" name="Text Placeholder 20"/>
          <p:cNvSpPr txBox="1">
            <a:spLocks/>
          </p:cNvSpPr>
          <p:nvPr/>
        </p:nvSpPr>
        <p:spPr bwMode="auto">
          <a:xfrm>
            <a:off x="16624759" y="3825735"/>
            <a:ext cx="16002001" cy="1107296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228600" tIns="91440" rIns="228600" bIns="91440" numCol="1" anchor="t" anchorCtr="0" compatLnSpc="1">
            <a:prstTxWarp prst="textNoShape">
              <a:avLst/>
            </a:prstTxWarp>
          </a:bodyPr>
          <a:lstStyle>
            <a:lvl1pPr marL="822960" indent="-82296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688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0664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5256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3444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9903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8000" b="1" dirty="0" smtClean="0">
                <a:solidFill>
                  <a:srgbClr val="376092"/>
                </a:solidFill>
                <a:latin typeface="Avenir Next" charset="0"/>
                <a:ea typeface="Avenir Next" charset="0"/>
                <a:cs typeface="Avenir Next" charset="0"/>
              </a:rPr>
              <a:t>Results: Biases in DJF season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48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51758" y="5038007"/>
            <a:ext cx="11886742" cy="77199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51758" y="13005810"/>
            <a:ext cx="11886742" cy="77199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51758" y="20973611"/>
            <a:ext cx="7802151" cy="821642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32348" y="20973609"/>
            <a:ext cx="7797245" cy="8211258"/>
          </a:xfrm>
          <a:prstGeom prst="rect">
            <a:avLst/>
          </a:prstGeom>
        </p:spPr>
      </p:pic>
      <p:sp>
        <p:nvSpPr>
          <p:cNvPr id="29" name="Text Placeholder 20"/>
          <p:cNvSpPr txBox="1">
            <a:spLocks/>
          </p:cNvSpPr>
          <p:nvPr/>
        </p:nvSpPr>
        <p:spPr bwMode="auto">
          <a:xfrm>
            <a:off x="28638499" y="5119850"/>
            <a:ext cx="3988261" cy="76380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228600" tIns="91440" rIns="228600" bIns="91440" numCol="1" anchor="t" anchorCtr="0" compatLnSpc="1">
            <a:prstTxWarp prst="textNoShape">
              <a:avLst/>
            </a:prstTxWarp>
          </a:bodyPr>
          <a:lstStyle>
            <a:lvl1pPr marL="822960" indent="-82296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688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0664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5256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3444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9903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3000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Fig </a:t>
            </a:r>
            <a:r>
              <a:rPr lang="en-US" sz="3000" dirty="0" smtClean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2: SST bias (K) for forecasts from (left) FIM-</a:t>
            </a:r>
            <a:r>
              <a:rPr lang="en-US" sz="3000" dirty="0" err="1" smtClean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iHYCOM</a:t>
            </a:r>
            <a:r>
              <a:rPr lang="en-US" sz="3000" dirty="0" smtClean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 and (right) CFSv2 for 14 DJF seasons.</a:t>
            </a:r>
            <a:br>
              <a:rPr lang="en-US" sz="3000" dirty="0" smtClean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000" dirty="0" smtClean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Top: Biases for week 1 forecasts falling into the DJF target period. Middle: As in top, but for week 4 forecasts. Bottom: Difference between weeks 4 and 1 for each model, showing trend as a function of lead time.</a:t>
            </a:r>
            <a:endParaRPr lang="en-US" sz="3000" dirty="0" smtClean="0">
              <a:solidFill>
                <a:srgbClr val="40404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" name="Text Placeholder 20"/>
          <p:cNvSpPr txBox="1">
            <a:spLocks/>
          </p:cNvSpPr>
          <p:nvPr/>
        </p:nvSpPr>
        <p:spPr bwMode="auto">
          <a:xfrm>
            <a:off x="28638498" y="12987983"/>
            <a:ext cx="3988261" cy="76380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228600" tIns="91440" rIns="228600" bIns="91440" numCol="1" anchor="t" anchorCtr="0" compatLnSpc="1">
            <a:prstTxWarp prst="textNoShape">
              <a:avLst/>
            </a:prstTxWarp>
          </a:bodyPr>
          <a:lstStyle>
            <a:lvl1pPr marL="822960" indent="-82296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688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0664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5256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3444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9903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3000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Fig 3</a:t>
            </a:r>
            <a:r>
              <a:rPr lang="en-US" sz="3000" dirty="0" smtClean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: Similar to Fig 2, but for precipitation. In the top two rows, model verification is presented as a percentage relative to CFS (re)analysis; in the bottom row, the ratio (%) is (week 4)/(week 1).</a:t>
            </a:r>
            <a:endParaRPr lang="en-US" sz="3000" dirty="0" smtClean="0">
              <a:solidFill>
                <a:srgbClr val="40404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Text Placeholder 20"/>
          <p:cNvSpPr txBox="1">
            <a:spLocks/>
          </p:cNvSpPr>
          <p:nvPr/>
        </p:nvSpPr>
        <p:spPr bwMode="auto">
          <a:xfrm>
            <a:off x="16751758" y="29339230"/>
            <a:ext cx="7324985" cy="122785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228600" tIns="91440" rIns="228600" bIns="91440" numCol="1" anchor="t" anchorCtr="0" compatLnSpc="1">
            <a:prstTxWarp prst="textNoShape">
              <a:avLst/>
            </a:prstTxWarp>
          </a:bodyPr>
          <a:lstStyle>
            <a:lvl1pPr marL="822960" indent="-82296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688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0664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5256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3444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9903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3000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Fig </a:t>
            </a:r>
            <a:r>
              <a:rPr lang="en-US" sz="3000" dirty="0" smtClean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4: Same as Fig 3, but zoomed in over North America</a:t>
            </a:r>
            <a:endParaRPr lang="en-US" sz="3000" dirty="0" smtClean="0">
              <a:solidFill>
                <a:srgbClr val="40404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3" name="Text Placeholder 20"/>
          <p:cNvSpPr txBox="1">
            <a:spLocks/>
          </p:cNvSpPr>
          <p:nvPr/>
        </p:nvSpPr>
        <p:spPr bwMode="auto">
          <a:xfrm>
            <a:off x="24732349" y="29339229"/>
            <a:ext cx="7797244" cy="122785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228600" tIns="91440" rIns="228600" bIns="91440" numCol="1" anchor="t" anchorCtr="0" compatLnSpc="1">
            <a:prstTxWarp prst="textNoShape">
              <a:avLst/>
            </a:prstTxWarp>
          </a:bodyPr>
          <a:lstStyle>
            <a:lvl1pPr marL="822960" indent="-82296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688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0664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5256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3444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9903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3000" dirty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Fig </a:t>
            </a:r>
            <a:r>
              <a:rPr lang="en-US" sz="3000" dirty="0" smtClean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5: Similar to Fig 2, but for bias (K) of </a:t>
            </a:r>
            <a:r>
              <a:rPr lang="en-US" sz="3000" smtClean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2-m temperature (T2m) </a:t>
            </a:r>
            <a:r>
              <a:rPr lang="en-US" sz="3000" dirty="0" smtClean="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rPr>
              <a:t>over North America</a:t>
            </a:r>
            <a:endParaRPr lang="en-US" sz="3000" dirty="0" smtClean="0">
              <a:solidFill>
                <a:srgbClr val="40404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 rot="5400000">
            <a:off x="19089274" y="28524915"/>
            <a:ext cx="11072968" cy="1600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algn="ctr">
            <a:solidFill>
              <a:schemeClr val="bg2"/>
            </a:solidFill>
            <a:miter lim="800000"/>
            <a:headEnd/>
            <a:tailEnd/>
          </a:ln>
        </p:spPr>
        <p:txBody>
          <a:bodyPr lIns="457200" tIns="91440"/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6000" dirty="0">
              <a:solidFill>
                <a:schemeClr val="tx1">
                  <a:lumMod val="75000"/>
                  <a:lumOff val="25000"/>
                </a:schemeClr>
              </a:solidFill>
              <a:latin typeface="Myriad Pro"/>
              <a:cs typeface="Myriad Pro"/>
            </a:endParaRPr>
          </a:p>
        </p:txBody>
      </p:sp>
      <p:sp>
        <p:nvSpPr>
          <p:cNvPr id="35" name="Text Placeholder 20"/>
          <p:cNvSpPr txBox="1">
            <a:spLocks/>
          </p:cNvSpPr>
          <p:nvPr/>
        </p:nvSpPr>
        <p:spPr bwMode="auto">
          <a:xfrm>
            <a:off x="16624758" y="31014613"/>
            <a:ext cx="16002001" cy="36563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228600" tIns="91440" rIns="228600" bIns="91440" numCol="1" anchor="t" anchorCtr="0" compatLnSpc="1">
            <a:prstTxWarp prst="textNoShape">
              <a:avLst/>
            </a:prstTxWarp>
          </a:bodyPr>
          <a:lstStyle>
            <a:lvl1pPr marL="822960" indent="-82296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688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0664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5256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3444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9903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8000" b="1" dirty="0" smtClean="0">
                <a:solidFill>
                  <a:srgbClr val="376092"/>
                </a:solidFill>
                <a:latin typeface="Avenir Next" charset="0"/>
                <a:ea typeface="Avenir Next" charset="0"/>
                <a:cs typeface="Avenir Next" charset="0"/>
              </a:rPr>
              <a:t>Conclusions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48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FIM-</a:t>
            </a:r>
            <a:r>
              <a:rPr lang="en-US" sz="4800" dirty="0" err="1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iHYCOM</a:t>
            </a:r>
            <a:r>
              <a:rPr lang="en-US" sz="48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 biases are sometimes better, and sometimes worse, than those in CFSv2. Despite some known bugs, a new version of FIM will not be provided to </a:t>
            </a:r>
            <a:r>
              <a:rPr lang="en-US" sz="4800" dirty="0" err="1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SubX</a:t>
            </a:r>
            <a:r>
              <a:rPr lang="en-US" sz="48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 right away.</a:t>
            </a:r>
          </a:p>
        </p:txBody>
      </p:sp>
      <p:sp>
        <p:nvSpPr>
          <p:cNvPr id="36" name="Text Placeholder 20"/>
          <p:cNvSpPr txBox="1">
            <a:spLocks/>
          </p:cNvSpPr>
          <p:nvPr/>
        </p:nvSpPr>
        <p:spPr bwMode="auto">
          <a:xfrm>
            <a:off x="16624757" y="34670999"/>
            <a:ext cx="16002001" cy="739139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228600" tIns="91440" rIns="228600" bIns="91440" numCol="2" spcCol="91440" anchor="t" anchorCtr="0" compatLnSpc="1">
            <a:prstTxWarp prst="textNoShape">
              <a:avLst/>
            </a:prstTxWarp>
          </a:bodyPr>
          <a:lstStyle>
            <a:lvl1pPr marL="822960" indent="-822960" algn="l" defTabSz="3291840" rtl="0" eaLnBrk="1" latinLnBrk="0" hangingPunct="1">
              <a:lnSpc>
                <a:spcPct val="90000"/>
              </a:lnSpc>
              <a:spcBef>
                <a:spcPts val="3600"/>
              </a:spcBef>
              <a:buFont typeface="Arial" panose="020B0604020202020204" pitchFamily="34" charset="0"/>
              <a:buChar char="•"/>
              <a:defRPr sz="10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688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07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0664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5256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9848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34440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990320" indent="-822960" algn="l" defTabSz="329184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64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4800" b="1" dirty="0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FIM better than CFSv2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2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Off the west coasts of South America and Africa, CFSv2 has a warm SST bias and very little precipitation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2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FIM does not have the strong wet bias over Mexico and surrounding areas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2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FIM has less change in model climatology from week 1 to week 4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en-US" sz="4800" b="1" dirty="0" smtClean="0">
                <a:solidFill>
                  <a:srgbClr val="404040"/>
                </a:solidFill>
                <a:latin typeface="Avenir Next" charset="0"/>
                <a:ea typeface="Avenir Next" charset="0"/>
                <a:cs typeface="Avenir Next" charset="0"/>
              </a:rPr>
              <a:t>FIM worse than CFSv2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2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Extreme T2m bias over Great Lakes caused by a bug in land-surface type (fix will be included in next </a:t>
            </a:r>
            <a:r>
              <a:rPr lang="en-US" sz="4200" dirty="0" err="1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SubX</a:t>
            </a:r>
            <a:r>
              <a:rPr lang="en-US" sz="42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 release)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200" dirty="0" smtClean="0">
                <a:solidFill>
                  <a:srgbClr val="404040"/>
                </a:solidFill>
                <a:latin typeface="Times New Roman" charset="0"/>
                <a:ea typeface="Times New Roman" charset="0"/>
                <a:cs typeface="Times New Roman" charset="0"/>
              </a:rPr>
              <a:t>ENLOAN ice model appears to have issues, but more thorough investigation needed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endParaRPr lang="en-US" sz="4800" dirty="0" smtClean="0">
              <a:solidFill>
                <a:srgbClr val="40404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479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1260</TotalTime>
  <Words>752</Words>
  <Application>Microsoft Macintosh PowerPoint</Application>
  <PresentationFormat>Custom</PresentationFormat>
  <Paragraphs>39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Avenir Next</vt:lpstr>
      <vt:lpstr>Calibri</vt:lpstr>
      <vt:lpstr>Calibri Light</vt:lpstr>
      <vt:lpstr>Myriad Pro</vt:lpstr>
      <vt:lpstr>Times New Roman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Benjamin Green</dc:creator>
  <cp:lastModifiedBy>Benjamin Green</cp:lastModifiedBy>
  <cp:revision>23</cp:revision>
  <dcterms:created xsi:type="dcterms:W3CDTF">2017-08-02T16:09:34Z</dcterms:created>
  <dcterms:modified xsi:type="dcterms:W3CDTF">2017-08-03T13:10:51Z</dcterms:modified>
</cp:coreProperties>
</file>